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m4a" ContentType="audio/mp4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2" r:id="rId1"/>
  </p:sldMasterIdLst>
  <p:sldIdLst>
    <p:sldId id="256" r:id="rId2"/>
    <p:sldId id="264" r:id="rId3"/>
    <p:sldId id="257" r:id="rId4"/>
    <p:sldId id="265" r:id="rId5"/>
    <p:sldId id="268" r:id="rId6"/>
    <p:sldId id="262" r:id="rId7"/>
    <p:sldId id="258" r:id="rId8"/>
    <p:sldId id="259" r:id="rId9"/>
    <p:sldId id="261" r:id="rId10"/>
    <p:sldId id="263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348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40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8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528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90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12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49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2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19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7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4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7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4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3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48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26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6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5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8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4a"/><Relationship Id="rId7" Type="http://schemas.openxmlformats.org/officeDocument/2006/relationships/image" Target="../media/image4.wmf"/><Relationship Id="rId12" Type="http://schemas.openxmlformats.org/officeDocument/2006/relationships/image" Target="../media/image9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7.png"/><Relationship Id="rId4" Type="http://schemas.openxmlformats.org/officeDocument/2006/relationships/audio" Target="../media/media1.m4a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6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220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2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audio" Target="../media/media3.m4a"/><Relationship Id="rId7" Type="http://schemas.openxmlformats.org/officeDocument/2006/relationships/image" Target="../media/image100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11" Type="http://schemas.openxmlformats.org/officeDocument/2006/relationships/image" Target="../media/image170.png"/><Relationship Id="rId5" Type="http://schemas.openxmlformats.org/officeDocument/2006/relationships/image" Target="../media/image201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6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230.png"/><Relationship Id="rId5" Type="http://schemas.openxmlformats.org/officeDocument/2006/relationships/image" Target="../media/image221.png"/><Relationship Id="rId4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200.png"/><Relationship Id="rId4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35571" y="265610"/>
            <a:ext cx="8911687" cy="620891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s-AR" sz="3200" b="1" i="1" dirty="0">
                <a:latin typeface="Garamond" panose="02020404030301010803" pitchFamily="18" charset="0"/>
                <a:cs typeface="Calibri" panose="020F0502020204030204" pitchFamily="34" charset="0"/>
              </a:rPr>
              <a:t>CAPÍTULO 2</a:t>
            </a:r>
            <a:r>
              <a:rPr lang="es-AR" sz="3200" b="1" dirty="0">
                <a:latin typeface="Garamond" panose="02020404030301010803" pitchFamily="18" charset="0"/>
                <a:cs typeface="Calibri" panose="020F0502020204030204" pitchFamily="34" charset="0"/>
              </a:rPr>
              <a:t>: MATRICES</a:t>
            </a:r>
            <a:endParaRPr lang="es-AR" sz="3200" dirty="0">
              <a:latin typeface="Garamond" panose="02020404030301010803" pitchFamily="18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535571" y="1119975"/>
            <a:ext cx="2159741" cy="504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2800" b="1" dirty="0">
                <a:latin typeface="Garamond" panose="02020404030301010803" pitchFamily="18" charset="0"/>
              </a:rPr>
              <a:t>MATRICES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>
              <a:latin typeface="Garamond" panose="02020404030301010803" pitchFamily="18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474823" y="211685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>
              <a:latin typeface="Garamond" panose="02020404030301010803" pitchFamily="18" charset="0"/>
            </a:endParaRPr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011471"/>
              </p:ext>
            </p:extLst>
          </p:nvPr>
        </p:nvGraphicFramePr>
        <p:xfrm>
          <a:off x="1032150" y="1733395"/>
          <a:ext cx="4632433" cy="203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6" imgW="1600200" imgH="711200" progId="Equation.3">
                  <p:embed/>
                </p:oleObj>
              </mc:Choice>
              <mc:Fallback>
                <p:oleObj r:id="rId6" imgW="16002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2150" y="1733395"/>
                        <a:ext cx="4632433" cy="2036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1032150" y="3950785"/>
                <a:ext cx="4296974" cy="1265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latin typeface="Garamond" panose="02020404030301010803" pitchFamily="18" charset="0"/>
                  </a:rPr>
                  <a:t>Ejemplos</a:t>
                </a:r>
                <a:r>
                  <a:rPr lang="es-AR" dirty="0">
                    <a:latin typeface="Garamond" panose="02020404030301010803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AR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A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s-A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AR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  <m:e>
                              <m: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AR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150" y="3950785"/>
                <a:ext cx="4296974" cy="1265603"/>
              </a:xfrm>
              <a:prstGeom prst="rect">
                <a:avLst/>
              </a:prstGeom>
              <a:blipFill>
                <a:blip r:embed="rId8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recto de flecha 14"/>
          <p:cNvCxnSpPr>
            <a:cxnSpLocks/>
          </p:cNvCxnSpPr>
          <p:nvPr/>
        </p:nvCxnSpPr>
        <p:spPr>
          <a:xfrm>
            <a:off x="2504214" y="4741193"/>
            <a:ext cx="191098" cy="44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cxnSpLocks/>
            <a:endCxn id="21" idx="1"/>
          </p:cNvCxnSpPr>
          <p:nvPr/>
        </p:nvCxnSpPr>
        <p:spPr>
          <a:xfrm>
            <a:off x="3012031" y="4748347"/>
            <a:ext cx="1860905" cy="69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2389914" y="5005447"/>
            <a:ext cx="934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latin typeface="Garamond" panose="02020404030301010803" pitchFamily="18" charset="0"/>
              </a:rPr>
              <a:t>Filas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872936" y="5182532"/>
            <a:ext cx="1989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latin typeface="Garamond" panose="02020404030301010803" pitchFamily="18" charset="0"/>
              </a:rPr>
              <a:t>Columnas</a:t>
            </a:r>
          </a:p>
        </p:txBody>
      </p:sp>
      <p:pic>
        <p:nvPicPr>
          <p:cNvPr id="2068" name="Picture 20" descr="Laravel Training Session to Learn from Tutorial Based Worksho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78" y="4534797"/>
            <a:ext cx="1085422" cy="9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6421437" y="4214832"/>
                <a:ext cx="38289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A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AR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37" y="4214832"/>
                <a:ext cx="382898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xmlns="" id="{B62E40F6-22C1-B353-E7B4-EDE432134ED1}"/>
                  </a:ext>
                </a:extLst>
              </p:cNvPr>
              <p:cNvSpPr txBox="1"/>
              <p:nvPr/>
            </p:nvSpPr>
            <p:spPr>
              <a:xfrm>
                <a:off x="7159210" y="2200593"/>
                <a:ext cx="13651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𝑚𝑥𝑛</m:t>
                          </m:r>
                        </m:sub>
                      </m:sSub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62E40F6-22C1-B353-E7B4-EDE4321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210" y="2200593"/>
                <a:ext cx="136518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DD56BE32-0FB8-8E48-788C-AF77A833ECEC}"/>
              </a:ext>
            </a:extLst>
          </p:cNvPr>
          <p:cNvSpPr txBox="1"/>
          <p:nvPr/>
        </p:nvSpPr>
        <p:spPr>
          <a:xfrm>
            <a:off x="6308802" y="2301518"/>
            <a:ext cx="113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latin typeface="Garamond" panose="02020404030301010803" pitchFamily="18" charset="0"/>
              </a:rPr>
              <a:t>siendo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8743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75"/>
    </mc:Choice>
    <mc:Fallback xmlns="">
      <p:transition spd="slow" advTm="147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13" grpId="0"/>
      <p:bldP spid="20" grpId="0"/>
      <p:bldP spid="21" grpId="0"/>
      <p:bldP spid="3" grpId="0"/>
      <p:bldP spid="1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291942" y="245065"/>
            <a:ext cx="8912225" cy="572353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s-AR" sz="2800" b="1" i="1" dirty="0">
                <a:latin typeface="Garamond" panose="02020404030301010803" pitchFamily="18" charset="0"/>
              </a:rPr>
              <a:t>CAPÍTULO 2</a:t>
            </a:r>
            <a:r>
              <a:rPr lang="es-AR" sz="2800" b="1" dirty="0">
                <a:latin typeface="Garamond" panose="02020404030301010803" pitchFamily="18" charset="0"/>
              </a:rPr>
              <a:t>: MATRICES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8300" y="879937"/>
            <a:ext cx="8915400" cy="590843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s-AR" sz="3200" b="1" dirty="0">
                <a:latin typeface="Garamond" panose="02020404030301010803" pitchFamily="18" charset="0"/>
              </a:rPr>
              <a:t>Cálculo de la matriz inversa: Método de Gauss-</a:t>
            </a:r>
            <a:r>
              <a:rPr lang="es-AR" sz="3200" b="1" dirty="0" err="1">
                <a:latin typeface="Garamond" panose="02020404030301010803" pitchFamily="18" charset="0"/>
              </a:rPr>
              <a:t>Jordan</a:t>
            </a:r>
            <a:endParaRPr lang="es-AR" sz="32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r="19491" b="80007"/>
          <a:stretch/>
        </p:blipFill>
        <p:spPr>
          <a:xfrm>
            <a:off x="762819" y="1401948"/>
            <a:ext cx="6396053" cy="1172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7521371" y="1592779"/>
                <a:ext cx="445472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800" dirty="0">
                    <a:latin typeface="Garamond" panose="02020404030301010803" pitchFamily="18" charset="0"/>
                  </a:rPr>
                  <a:t>Cálculo del determinante de A: </a:t>
                </a:r>
                <a:r>
                  <a:rPr lang="es-AR" sz="2800" dirty="0" err="1">
                    <a:latin typeface="Garamond" panose="02020404030301010803" pitchFamily="18" charset="0"/>
                  </a:rPr>
                  <a:t>Det</a:t>
                </a:r>
                <a:r>
                  <a:rPr lang="es-AR" sz="2800" dirty="0">
                    <a:latin typeface="Garamond" panose="02020404030301010803" pitchFamily="18" charset="0"/>
                  </a:rPr>
                  <a:t> (A)= -2</a:t>
                </a:r>
              </a:p>
              <a:p>
                <a:r>
                  <a:rPr lang="es-AR" sz="2800" dirty="0">
                    <a:latin typeface="Garamond" panose="02020404030301010803" pitchFamily="18" charset="0"/>
                  </a:rPr>
                  <a:t>-2≠ 0 </a:t>
                </a:r>
                <a:r>
                  <a:rPr lang="es-AR" sz="2800" dirty="0">
                    <a:latin typeface="Garamond" panose="02020404030301010803" pitchFamily="18" charset="0"/>
                    <a:sym typeface="Symbol" panose="05050102010706020507" pitchFamily="18" charset="2"/>
                  </a:rPr>
                  <a:t> 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sz="28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AR" sz="2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e>
                      <m:sup>
                        <m:r>
                          <a:rPr lang="es-AR" sz="2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−1</m:t>
                        </m:r>
                      </m:sup>
                    </m:sSup>
                  </m:oMath>
                </a14:m>
                <a:endParaRPr lang="es-AR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371" y="1592779"/>
                <a:ext cx="4454729" cy="1384995"/>
              </a:xfrm>
              <a:prstGeom prst="rect">
                <a:avLst/>
              </a:prstGeom>
              <a:blipFill>
                <a:blip r:embed="rId6"/>
                <a:stretch>
                  <a:fillRect l="-2873" t="-4405" r="-4514" b="-114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24819" r="17537" b="55642"/>
          <a:stretch/>
        </p:blipFill>
        <p:spPr>
          <a:xfrm>
            <a:off x="2291941" y="3657180"/>
            <a:ext cx="6703451" cy="11728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/>
          <a:srcRect t="43821" r="16227" b="36020"/>
          <a:stretch/>
        </p:blipFill>
        <p:spPr>
          <a:xfrm>
            <a:off x="2291941" y="4932390"/>
            <a:ext cx="6703451" cy="119111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98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91"/>
    </mc:Choice>
    <mc:Fallback xmlns="">
      <p:transition spd="slow" advTm="221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  <p:bldP spid="3" grpId="0" build="p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CDCBB9E1-0326-4A89-B787-3D5FC5CA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69" y="4254125"/>
            <a:ext cx="10588487" cy="213215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E051E5FC-E929-4DA3-AF72-5D42932E4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77" r="15456"/>
          <a:stretch/>
        </p:blipFill>
        <p:spPr>
          <a:xfrm>
            <a:off x="2602972" y="2874670"/>
            <a:ext cx="6819323" cy="11389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381BAF5-14E2-483E-9511-ECE392193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75" r="16220" b="19536"/>
          <a:stretch/>
        </p:blipFill>
        <p:spPr>
          <a:xfrm>
            <a:off x="2602972" y="1311201"/>
            <a:ext cx="6993015" cy="11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7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2FCA6257-412B-4069-BD9A-688C73F022E8}"/>
              </a:ext>
            </a:extLst>
          </p:cNvPr>
          <p:cNvSpPr txBox="1"/>
          <p:nvPr/>
        </p:nvSpPr>
        <p:spPr>
          <a:xfrm>
            <a:off x="3912548" y="758341"/>
            <a:ext cx="4142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Fin de la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EA9DB5F6-55E9-4B21-A286-B30FA672862A}"/>
              </a:ext>
            </a:extLst>
          </p:cNvPr>
          <p:cNvSpPr txBox="1"/>
          <p:nvPr/>
        </p:nvSpPr>
        <p:spPr>
          <a:xfrm>
            <a:off x="1906676" y="1669774"/>
            <a:ext cx="83786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>
                <a:solidFill>
                  <a:srgbClr val="0070C0"/>
                </a:solidFill>
              </a:rPr>
              <a:t>¡</a:t>
            </a:r>
            <a:r>
              <a:rPr lang="es-ES" sz="3200" dirty="0">
                <a:solidFill>
                  <a:srgbClr val="0070C0"/>
                </a:solidFill>
                <a:latin typeface="Garamond" panose="02020404030301010803" pitchFamily="18" charset="0"/>
              </a:rPr>
              <a:t>Esperamos que este video haya sido de gran ayuda!</a:t>
            </a:r>
          </a:p>
          <a:p>
            <a:pPr algn="ctr"/>
            <a:endParaRPr lang="es-ES" sz="2400" dirty="0">
              <a:latin typeface="Garamond" panose="02020404030301010803" pitchFamily="18" charset="0"/>
            </a:endParaRPr>
          </a:p>
          <a:p>
            <a:pPr algn="ctr"/>
            <a:endParaRPr lang="es-ES" sz="2400" dirty="0">
              <a:latin typeface="Garamond" panose="02020404030301010803" pitchFamily="18" charset="0"/>
            </a:endParaRPr>
          </a:p>
          <a:p>
            <a:pPr algn="ctr"/>
            <a:r>
              <a:rPr lang="es-ES" sz="2000" dirty="0">
                <a:latin typeface="Garamond" panose="02020404030301010803" pitchFamily="18" charset="0"/>
              </a:rPr>
              <a:t>No duden en consultar las dudas e inquietudes  </a:t>
            </a:r>
          </a:p>
          <a:p>
            <a:pPr algn="ctr"/>
            <a:r>
              <a:rPr lang="es-ES" sz="2000" dirty="0">
                <a:latin typeface="Garamond" panose="02020404030301010803" pitchFamily="18" charset="0"/>
              </a:rPr>
              <a:t>que puedan surgir…</a:t>
            </a:r>
          </a:p>
          <a:p>
            <a:pPr algn="ctr"/>
            <a:r>
              <a:rPr lang="es-ES" sz="2000" dirty="0">
                <a:latin typeface="Garamond" panose="02020404030301010803" pitchFamily="18" charset="0"/>
              </a:rPr>
              <a:t>Estamos para acompañarlos.</a:t>
            </a:r>
          </a:p>
          <a:p>
            <a:pPr algn="ctr"/>
            <a:endParaRPr lang="es-ES" sz="2000" dirty="0">
              <a:latin typeface="Garamond" panose="02020404030301010803" pitchFamily="18" charset="0"/>
            </a:endParaRPr>
          </a:p>
          <a:p>
            <a:pPr algn="ctr"/>
            <a:endParaRPr lang="es-ES" sz="2000" dirty="0"/>
          </a:p>
          <a:p>
            <a:pPr algn="ctr"/>
            <a:endParaRPr lang="es-ES" sz="20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84201454-F23F-4C95-9A77-9E08B920BE15}"/>
              </a:ext>
            </a:extLst>
          </p:cNvPr>
          <p:cNvSpPr/>
          <p:nvPr/>
        </p:nvSpPr>
        <p:spPr>
          <a:xfrm>
            <a:off x="4336162" y="4726561"/>
            <a:ext cx="4579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70C0"/>
                </a:solidFill>
                <a:latin typeface="Garamond" panose="02020404030301010803" pitchFamily="18" charset="0"/>
              </a:rPr>
              <a:t>Saludos a todos y a seguir avanzando</a:t>
            </a:r>
            <a:endParaRPr lang="es-ES" sz="2400" dirty="0">
              <a:latin typeface="Garamond" panose="02020404030301010803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4169A698-E55B-4379-B899-FFB4700D0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992" y="3254823"/>
            <a:ext cx="1175509" cy="1316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1E242F08-9519-4CAE-AF3A-F192F77AE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7913" y="569693"/>
            <a:ext cx="1447131" cy="11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9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"/>
    </mc:Choice>
    <mc:Fallback xmlns="">
      <p:transition spd="slow" advTm="1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xmlns="" id="{AB75E3FD-916D-408F-9D24-C711DA870FF5}"/>
                  </a:ext>
                </a:extLst>
              </p:cNvPr>
              <p:cNvSpPr/>
              <p:nvPr/>
            </p:nvSpPr>
            <p:spPr>
              <a:xfrm>
                <a:off x="913899" y="345408"/>
                <a:ext cx="702365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AR" sz="2400" b="1" dirty="0">
                    <a:latin typeface="Garamond" panose="02020404030301010803" pitchFamily="18" charset="0"/>
                  </a:rPr>
                  <a:t>OPERACIONES CON MATRICES</a:t>
                </a:r>
                <a:endParaRPr lang="es-AR" sz="2400" dirty="0">
                  <a:latin typeface="Garamond" panose="02020404030301010803" pitchFamily="18" charset="0"/>
                </a:endParaRPr>
              </a:p>
              <a:p>
                <a:pPr lvl="1"/>
                <a:r>
                  <a:rPr lang="es-AR" sz="2800" i="1" dirty="0">
                    <a:latin typeface="Garamond" panose="02020404030301010803" pitchFamily="18" charset="0"/>
                  </a:rPr>
                  <a:t>1. </a:t>
                </a:r>
                <a:r>
                  <a:rPr lang="es-AR" sz="3200" i="1" dirty="0">
                    <a:latin typeface="Garamond" panose="02020404030301010803" pitchFamily="18" charset="0"/>
                  </a:rPr>
                  <a:t>Transposición</a:t>
                </a:r>
                <a:r>
                  <a:rPr lang="es-AR" sz="3600" i="1" dirty="0">
                    <a:latin typeface="Garamond" panose="02020404030301010803" pitchFamily="18" charset="0"/>
                  </a:rPr>
                  <a:t> de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3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AR" sz="3200" i="1">
                            <a:latin typeface="Cambria Math" panose="02040503050406030204" pitchFamily="18" charset="0"/>
                          </a:rPr>
                          <m:t>𝑚𝑥𝑛</m:t>
                        </m:r>
                      </m:sub>
                    </m:sSub>
                  </m:oMath>
                </a14:m>
                <a:endParaRPr lang="es-AR" sz="2000" i="1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AB75E3FD-916D-408F-9D24-C711DA870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99" y="345408"/>
                <a:ext cx="7023652" cy="1015663"/>
              </a:xfrm>
              <a:prstGeom prst="rect">
                <a:avLst/>
              </a:prstGeom>
              <a:blipFill>
                <a:blip r:embed="rId3"/>
                <a:stretch>
                  <a:fillRect l="-1389" t="-4819" b="-2228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xmlns="" id="{7B374744-22AD-4A15-A30D-B2416B2A7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09385"/>
              </p:ext>
            </p:extLst>
          </p:nvPr>
        </p:nvGraphicFramePr>
        <p:xfrm>
          <a:off x="1879600" y="1474788"/>
          <a:ext cx="2360613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4" imgW="863225" imgH="596641" progId="Equation.3">
                  <p:embed/>
                </p:oleObj>
              </mc:Choice>
              <mc:Fallback>
                <p:oleObj r:id="rId4" imgW="863225" imgH="596641" progId="Equation.3">
                  <p:embed/>
                  <p:pic>
                    <p:nvPicPr>
                      <p:cNvPr id="16" name="Objeto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1474788"/>
                        <a:ext cx="2360613" cy="163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xmlns="" id="{F8A33F2D-6007-4492-8E40-71BA51D99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367846"/>
              </p:ext>
            </p:extLst>
          </p:nvPr>
        </p:nvGraphicFramePr>
        <p:xfrm>
          <a:off x="1879083" y="3920442"/>
          <a:ext cx="3712610" cy="1323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6" imgW="1091726" imgH="393529" progId="Equation.3">
                  <p:embed/>
                </p:oleObj>
              </mc:Choice>
              <mc:Fallback>
                <p:oleObj r:id="rId6" imgW="1091726" imgH="393529" progId="Equation.3">
                  <p:embed/>
                  <p:pic>
                    <p:nvPicPr>
                      <p:cNvPr id="18" name="Objeto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083" y="3920442"/>
                        <a:ext cx="3712610" cy="1323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F2247C35-4C8A-4B87-A84D-CDD1D63207E5}"/>
              </a:ext>
            </a:extLst>
          </p:cNvPr>
          <p:cNvSpPr txBox="1"/>
          <p:nvPr/>
        </p:nvSpPr>
        <p:spPr>
          <a:xfrm>
            <a:off x="1879083" y="3335667"/>
            <a:ext cx="312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>
                <a:latin typeface="Garamond" panose="02020404030301010803" pitchFamily="18" charset="0"/>
              </a:rPr>
              <a:t>su transpuesta 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xmlns="" id="{DCFE18B5-E7A1-42AC-876F-0683FC40A1F2}"/>
                  </a:ext>
                </a:extLst>
              </p:cNvPr>
              <p:cNvSpPr/>
              <p:nvPr/>
            </p:nvSpPr>
            <p:spPr>
              <a:xfrm>
                <a:off x="4171458" y="3304889"/>
                <a:ext cx="16702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A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AR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s-A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DCFE18B5-E7A1-42AC-876F-0683FC40A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458" y="3304889"/>
                <a:ext cx="167027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00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5975" y="272425"/>
            <a:ext cx="8911687" cy="518890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r>
              <a:rPr lang="es-AR" sz="3200" b="1" dirty="0">
                <a:solidFill>
                  <a:schemeClr val="tx1"/>
                </a:solidFill>
                <a:latin typeface="Garamond" panose="02020404030301010803" pitchFamily="18" charset="0"/>
              </a:rPr>
              <a:t>CAPÍTULO 2: MATRICES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8258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>
              <a:latin typeface="Garamond" panose="02020404030301010803" pitchFamily="18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88258" y="865264"/>
            <a:ext cx="8915400" cy="643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s-AR" sz="2800" i="1" dirty="0">
                <a:latin typeface="Garamond" panose="02020404030301010803" pitchFamily="18" charset="0"/>
              </a:rPr>
              <a:t> </a:t>
            </a:r>
            <a:r>
              <a:rPr lang="es-AR" sz="3200" i="1" dirty="0">
                <a:latin typeface="Garamond" panose="02020404030301010803" pitchFamily="18" charset="0"/>
              </a:rPr>
              <a:t>Multiplicación de un número real por una matriz:</a:t>
            </a:r>
            <a:endParaRPr lang="es-AR" sz="4000" i="1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1554090" y="1417508"/>
                <a:ext cx="6197838" cy="175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3200" dirty="0">
                    <a:latin typeface="Garamond" panose="02020404030301010803" pitchFamily="18" charset="0"/>
                  </a:rPr>
                  <a:t>Si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s-AR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A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AR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A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s-A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AR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s-AR" sz="3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s-A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s-A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A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s-AR" sz="3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AR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AR" sz="32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s-AR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AR" sz="3200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s-AR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090" y="1417508"/>
                <a:ext cx="6197838" cy="1750992"/>
              </a:xfrm>
              <a:prstGeom prst="rect">
                <a:avLst/>
              </a:prstGeom>
              <a:blipFill>
                <a:blip r:embed="rId5"/>
                <a:stretch>
                  <a:fillRect l="-255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xmlns="" id="{4E95CDB0-86FA-4419-9B19-DDE271ACD2C8}"/>
                  </a:ext>
                </a:extLst>
              </p:cNvPr>
              <p:cNvSpPr txBox="1"/>
              <p:nvPr/>
            </p:nvSpPr>
            <p:spPr>
              <a:xfrm>
                <a:off x="4817659" y="3782987"/>
                <a:ext cx="5868537" cy="1657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A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A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E95CDB0-86FA-4419-9B19-DDE271ACD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659" y="3782987"/>
                <a:ext cx="5868537" cy="1657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010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47"/>
    </mc:Choice>
    <mc:Fallback xmlns="">
      <p:transition spd="slow" advTm="138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9" grpId="0"/>
      <p:bldP spid="6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CD56A09B-EAE8-413B-AB20-EFA24B554AF9}"/>
              </a:ext>
            </a:extLst>
          </p:cNvPr>
          <p:cNvSpPr txBox="1"/>
          <p:nvPr/>
        </p:nvSpPr>
        <p:spPr>
          <a:xfrm>
            <a:off x="265044" y="217724"/>
            <a:ext cx="1112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latin typeface="Garamond" panose="02020404030301010803" pitchFamily="18" charset="0"/>
              </a:rPr>
              <a:t>Adición</a:t>
            </a:r>
            <a:r>
              <a:rPr lang="es-AR" sz="2800" b="1" dirty="0">
                <a:latin typeface="Garamond" panose="02020404030301010803" pitchFamily="18" charset="0"/>
              </a:rPr>
              <a:t> y sustracción de matrices:  ambas deben tener igual dimensión</a:t>
            </a:r>
          </a:p>
          <a:p>
            <a:r>
              <a:rPr lang="es-AR" sz="3200" dirty="0">
                <a:latin typeface="Garamond" panose="02020404030301010803" pitchFamily="18" charset="0"/>
              </a:rPr>
              <a:t>   </a:t>
            </a:r>
            <a:r>
              <a:rPr lang="es-AR" sz="2800" dirty="0">
                <a:latin typeface="Garamond" panose="02020404030301010803" pitchFamily="18" charset="0"/>
              </a:rPr>
              <a:t>en  caso de la sustracción            A</a:t>
            </a:r>
            <a:r>
              <a:rPr lang="es-AR" sz="2800" b="1" dirty="0">
                <a:latin typeface="Garamond" panose="02020404030301010803" pitchFamily="18" charset="0"/>
              </a:rPr>
              <a:t>-</a:t>
            </a:r>
            <a:r>
              <a:rPr lang="es-AR" sz="2800" dirty="0">
                <a:latin typeface="Garamond" panose="02020404030301010803" pitchFamily="18" charset="0"/>
              </a:rPr>
              <a:t>B= A+ (</a:t>
            </a:r>
            <a:r>
              <a:rPr lang="es-AR" sz="2800" b="1" dirty="0">
                <a:latin typeface="Garamond" panose="02020404030301010803" pitchFamily="18" charset="0"/>
              </a:rPr>
              <a:t>- </a:t>
            </a:r>
            <a:r>
              <a:rPr lang="es-AR" sz="2800" dirty="0">
                <a:latin typeface="Garamond" panose="02020404030301010803" pitchFamily="18" charset="0"/>
              </a:rPr>
              <a:t>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xmlns="" id="{E4C30985-9587-45C1-9E8A-E6E8F3F2A4AB}"/>
                  </a:ext>
                </a:extLst>
              </p:cNvPr>
              <p:cNvSpPr txBox="1"/>
              <p:nvPr/>
            </p:nvSpPr>
            <p:spPr>
              <a:xfrm>
                <a:off x="805544" y="1572674"/>
                <a:ext cx="3432310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4C30985-9587-45C1-9E8A-E6E8F3F2A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4" y="1572674"/>
                <a:ext cx="3432310" cy="883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xmlns="" id="{6BF55621-7863-4720-A766-9A385D48E557}"/>
                  </a:ext>
                </a:extLst>
              </p:cNvPr>
              <p:cNvSpPr txBox="1"/>
              <p:nvPr/>
            </p:nvSpPr>
            <p:spPr>
              <a:xfrm>
                <a:off x="5154190" y="1572674"/>
                <a:ext cx="3843130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BF55621-7863-4720-A766-9A385D48E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190" y="1572674"/>
                <a:ext cx="3843130" cy="883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xmlns="" id="{D344D880-7178-413D-A17E-26B670832BE6}"/>
                  </a:ext>
                </a:extLst>
              </p:cNvPr>
              <p:cNvSpPr txBox="1"/>
              <p:nvPr/>
            </p:nvSpPr>
            <p:spPr>
              <a:xfrm>
                <a:off x="2713857" y="2919037"/>
                <a:ext cx="3673691" cy="810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AR" sz="24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344D880-7178-413D-A17E-26B67083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57" y="2919037"/>
                <a:ext cx="3673691" cy="810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xmlns="" id="{A04945EC-9074-42C2-A939-957B82D57732}"/>
                  </a:ext>
                </a:extLst>
              </p:cNvPr>
              <p:cNvSpPr txBox="1"/>
              <p:nvPr/>
            </p:nvSpPr>
            <p:spPr>
              <a:xfrm>
                <a:off x="3746734" y="4401944"/>
                <a:ext cx="5701273" cy="810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4945EC-9074-42C2-A939-957B82D57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734" y="4401944"/>
                <a:ext cx="5701273" cy="810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9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C8032F7-2D4C-88E4-A2D4-4178892B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597090"/>
          </a:xfrm>
        </p:spPr>
        <p:txBody>
          <a:bodyPr>
            <a:normAutofit/>
          </a:bodyPr>
          <a:lstStyle/>
          <a:p>
            <a:r>
              <a:rPr lang="es-AR" sz="3200" b="1" dirty="0">
                <a:latin typeface="Garamond" panose="02020404030301010803" pitchFamily="18" charset="0"/>
              </a:rPr>
              <a:t>Igualdad de matrices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7439F1A5-5197-829C-5DA0-FF1E3AE3B458}"/>
              </a:ext>
            </a:extLst>
          </p:cNvPr>
          <p:cNvSpPr txBox="1"/>
          <p:nvPr/>
        </p:nvSpPr>
        <p:spPr>
          <a:xfrm>
            <a:off x="327547" y="1460310"/>
            <a:ext cx="11218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latin typeface="Garamond" panose="02020404030301010803" pitchFamily="18" charset="0"/>
              </a:rPr>
              <a:t>Dos matrices son iguales sí y sólo sí tienen igual tamaño y sus elementos correspondientes son iguales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xmlns="" id="{9E57788A-BAAC-C84C-64CC-A2BD151154B8}"/>
                  </a:ext>
                </a:extLst>
              </p:cNvPr>
              <p:cNvSpPr txBox="1"/>
              <p:nvPr/>
            </p:nvSpPr>
            <p:spPr>
              <a:xfrm>
                <a:off x="685801" y="2811439"/>
                <a:ext cx="3613243" cy="923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E57788A-BAAC-C84C-64CC-A2BD15115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2811439"/>
                <a:ext cx="3613243" cy="923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xmlns="" id="{4BB56CD6-FD48-8E57-C404-BD1621F40427}"/>
                  </a:ext>
                </a:extLst>
              </p:cNvPr>
              <p:cNvSpPr txBox="1"/>
              <p:nvPr/>
            </p:nvSpPr>
            <p:spPr>
              <a:xfrm>
                <a:off x="5554637" y="2811439"/>
                <a:ext cx="3753135" cy="920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s-A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BB56CD6-FD48-8E57-C404-BD1621F40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7" y="2811439"/>
                <a:ext cx="3753135" cy="920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xmlns="" id="{BAFD3F7C-6D27-7F00-33C8-C9BD525CB88B}"/>
                  </a:ext>
                </a:extLst>
              </p:cNvPr>
              <p:cNvSpPr txBox="1"/>
              <p:nvPr/>
            </p:nvSpPr>
            <p:spPr>
              <a:xfrm>
                <a:off x="4690062" y="4344196"/>
                <a:ext cx="2388359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A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=7</m:t>
                                </m:r>
                              </m:e>
                            </m:mr>
                            <m:mr>
                              <m:e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AFD3F7C-6D27-7F00-33C8-C9BD525CB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062" y="4344196"/>
                <a:ext cx="2388359" cy="1053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xmlns="" id="{40805C2B-3931-C050-1B8B-078FEC499A5D}"/>
                  </a:ext>
                </a:extLst>
              </p:cNvPr>
              <p:cNvSpPr txBox="1"/>
              <p:nvPr/>
            </p:nvSpPr>
            <p:spPr>
              <a:xfrm>
                <a:off x="7752731" y="4745729"/>
                <a:ext cx="39305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=3   ∧      </m:t>
                      </m:r>
                      <m:r>
                        <a:rPr lang="es-A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s-A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0805C2B-3931-C050-1B8B-078FEC49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31" y="4745729"/>
                <a:ext cx="393055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xmlns="" id="{E1ACB112-4204-E147-70E6-7E8CB33A1DD9}"/>
                  </a:ext>
                </a:extLst>
              </p:cNvPr>
              <p:cNvSpPr txBox="1"/>
              <p:nvPr/>
            </p:nvSpPr>
            <p:spPr>
              <a:xfrm>
                <a:off x="874061" y="4082586"/>
                <a:ext cx="2097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𝑆𝑖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s-AR" sz="28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1ACB112-4204-E147-70E6-7E8CB33A1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61" y="4082586"/>
                <a:ext cx="209774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69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55194" y="293766"/>
            <a:ext cx="8911687" cy="511879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r>
              <a:rPr lang="es-AR" sz="2800" b="1" dirty="0">
                <a:latin typeface="Garamond" panose="02020404030301010803" pitchFamily="18" charset="0"/>
              </a:rPr>
              <a:t>Multiplicación de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Marcador de contenido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51460374"/>
                  </p:ext>
                </p:extLst>
              </p:nvPr>
            </p:nvGraphicFramePr>
            <p:xfrm>
              <a:off x="2277984" y="2260086"/>
              <a:ext cx="8915400" cy="2377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57700">
                      <a:extLst>
                        <a:ext uri="{9D8B030D-6E8A-4147-A177-3AD203B41FA5}">
                          <a16:colId xmlns:a16="http://schemas.microsoft.com/office/drawing/2014/main" xmlns="" val="207900445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xmlns="" val="2620763587"/>
                        </a:ext>
                      </a:extLst>
                    </a:gridCol>
                  </a:tblGrid>
                  <a:tr h="1214417">
                    <a:tc>
                      <a:txBody>
                        <a:bodyPr/>
                        <a:lstStyle/>
                        <a:p>
                          <a:endParaRPr lang="es-A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s-A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A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A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  <m:e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s-A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546998205"/>
                      </a:ext>
                    </a:extLst>
                  </a:tr>
                  <a:tr h="1163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s-A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A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AR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s-AR" smtClean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s-AR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s-AR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s-AR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s-AR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s-A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A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1580503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Marcador de contenido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51460374"/>
                  </p:ext>
                </p:extLst>
              </p:nvPr>
            </p:nvGraphicFramePr>
            <p:xfrm>
              <a:off x="2277984" y="2260086"/>
              <a:ext cx="8915400" cy="2377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57700">
                      <a:extLst>
                        <a:ext uri="{9D8B030D-6E8A-4147-A177-3AD203B41FA5}">
                          <a16:colId xmlns:a16="http://schemas.microsoft.com/office/drawing/2014/main" val="207900445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2620763587"/>
                        </a:ext>
                      </a:extLst>
                    </a:gridCol>
                  </a:tblGrid>
                  <a:tr h="1214417">
                    <a:tc>
                      <a:txBody>
                        <a:bodyPr/>
                        <a:lstStyle/>
                        <a:p>
                          <a:endParaRPr lang="es-A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A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137" t="-500" r="-273" b="-96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998205"/>
                      </a:ext>
                    </a:extLst>
                  </a:tr>
                  <a:tr h="1163023">
                    <a:tc>
                      <a:txBody>
                        <a:bodyPr/>
                        <a:lstStyle/>
                        <a:p>
                          <a:endParaRPr lang="es-A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7" t="-105236" r="-100273" b="-10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A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805033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Conector recto 6"/>
          <p:cNvCxnSpPr/>
          <p:nvPr/>
        </p:nvCxnSpPr>
        <p:spPr>
          <a:xfrm>
            <a:off x="8712926" y="2338705"/>
            <a:ext cx="0" cy="232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4049485" y="3853544"/>
            <a:ext cx="6361612" cy="39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4219303" y="4209620"/>
            <a:ext cx="6191794" cy="39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cxnSpLocks/>
          </p:cNvCxnSpPr>
          <p:nvPr/>
        </p:nvCxnSpPr>
        <p:spPr>
          <a:xfrm flipH="1">
            <a:off x="4402183" y="2798710"/>
            <a:ext cx="3861181" cy="9274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4813970" y="3073901"/>
            <a:ext cx="3496493" cy="8000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5355771" y="3041860"/>
                <a:ext cx="1071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3041860"/>
                <a:ext cx="10711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6813868" y="2868471"/>
                <a:ext cx="1524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∙1=−2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68" y="2868471"/>
                <a:ext cx="15240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/>
          <p:cNvSpPr txBox="1"/>
          <p:nvPr/>
        </p:nvSpPr>
        <p:spPr>
          <a:xfrm>
            <a:off x="7488195" y="3487590"/>
            <a:ext cx="94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0-2=</a:t>
            </a:r>
            <a:r>
              <a:rPr lang="es-AR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7575869" y="3840288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0+3=3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7785462" y="4268630"/>
            <a:ext cx="6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0</a:t>
            </a:r>
          </a:p>
        </p:txBody>
      </p:sp>
      <p:cxnSp>
        <p:nvCxnSpPr>
          <p:cNvPr id="32" name="Conector recto 31"/>
          <p:cNvCxnSpPr/>
          <p:nvPr/>
        </p:nvCxnSpPr>
        <p:spPr>
          <a:xfrm>
            <a:off x="9289125" y="2266405"/>
            <a:ext cx="13063" cy="232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8915212" y="3473912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8845039" y="3866510"/>
            <a:ext cx="57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-3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8872918" y="4235446"/>
            <a:ext cx="47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-2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9662748" y="3487590"/>
            <a:ext cx="44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-2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9771017" y="3892732"/>
            <a:ext cx="49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9771017" y="4248808"/>
            <a:ext cx="49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0</a:t>
            </a:r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17485">
            <a:off x="8720409" y="394882"/>
            <a:ext cx="3381375" cy="1924050"/>
          </a:xfrm>
          <a:prstGeom prst="rect">
            <a:avLst/>
          </a:prstGeom>
        </p:spPr>
      </p:pic>
      <p:sp>
        <p:nvSpPr>
          <p:cNvPr id="23" name="Marcador de contenido 2"/>
          <p:cNvSpPr txBox="1">
            <a:spLocks/>
          </p:cNvSpPr>
          <p:nvPr/>
        </p:nvSpPr>
        <p:spPr>
          <a:xfrm>
            <a:off x="589312" y="4663894"/>
            <a:ext cx="10604072" cy="1140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AR" sz="2800" b="1" dirty="0">
                <a:latin typeface="Garamond" panose="02020404030301010803" pitchFamily="18" charset="0"/>
              </a:rPr>
              <a:t>Nota: </a:t>
            </a:r>
            <a:r>
              <a:rPr lang="es-AR" sz="2800" dirty="0">
                <a:latin typeface="Garamond" panose="02020404030301010803" pitchFamily="18" charset="0"/>
              </a:rPr>
              <a:t>La multiplicación entre matrices </a:t>
            </a:r>
            <a:r>
              <a:rPr lang="es-AR" sz="2800" b="1" dirty="0">
                <a:latin typeface="Garamond" panose="02020404030301010803" pitchFamily="18" charset="0"/>
              </a:rPr>
              <a:t>no</a:t>
            </a:r>
            <a:r>
              <a:rPr lang="es-AR" sz="2800" dirty="0">
                <a:latin typeface="Garamond" panose="02020404030301010803" pitchFamily="18" charset="0"/>
              </a:rPr>
              <a:t> cumple </a:t>
            </a:r>
            <a:r>
              <a:rPr lang="es-AR" sz="2800" b="1" dirty="0">
                <a:latin typeface="Garamond" panose="02020404030301010803" pitchFamily="18" charset="0"/>
              </a:rPr>
              <a:t>la propiedad conmutativa</a:t>
            </a:r>
            <a:r>
              <a:rPr lang="es-AR" sz="2800" dirty="0">
                <a:latin typeface="Garamond" panose="02020404030301010803" pitchFamily="18" charset="0"/>
              </a:rPr>
              <a:t>, es decir,</a:t>
            </a:r>
            <a:r>
              <a:rPr lang="es-AR" sz="2800" i="1" dirty="0">
                <a:latin typeface="Garamond" panose="02020404030301010803" pitchFamily="18" charset="0"/>
              </a:rPr>
              <a:t> A.B≠B.A</a:t>
            </a:r>
            <a:endParaRPr lang="es-AR" sz="2800" dirty="0">
              <a:latin typeface="Garamond" panose="02020404030301010803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xmlns="" id="{C13B26F1-F46D-4ACC-B26B-8B050C5C19FE}"/>
                  </a:ext>
                </a:extLst>
              </p:cNvPr>
              <p:cNvSpPr txBox="1"/>
              <p:nvPr/>
            </p:nvSpPr>
            <p:spPr>
              <a:xfrm>
                <a:off x="1150606" y="1538393"/>
                <a:ext cx="85674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3200" i="1" dirty="0">
                    <a:latin typeface="Garamond" panose="02020404030301010803" pitchFamily="18" charset="0"/>
                  </a:rPr>
                  <a:t>Multiplicación de matrices</a:t>
                </a:r>
                <a:r>
                  <a:rPr lang="es-AR" sz="2800" i="1" dirty="0">
                    <a:latin typeface="Garamond" panose="02020404030301010803" pitchFamily="18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𝑚𝑥𝑛</m:t>
                        </m:r>
                      </m:sub>
                    </m:sSub>
                    <m:r>
                      <a:rPr lang="es-A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s-A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𝑛𝑥𝑝</m:t>
                        </m:r>
                      </m:sub>
                    </m:sSub>
                    <m:r>
                      <a:rPr lang="es-A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𝑚𝑥𝑝</m:t>
                        </m:r>
                      </m:sub>
                    </m:sSub>
                  </m:oMath>
                </a14:m>
                <a:endParaRPr lang="es-AR" sz="28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C13B26F1-F46D-4ACC-B26B-8B050C5C1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6" y="1538393"/>
                <a:ext cx="8567401" cy="584775"/>
              </a:xfrm>
              <a:prstGeom prst="rect">
                <a:avLst/>
              </a:prstGeom>
              <a:blipFill>
                <a:blip r:embed="rId11"/>
                <a:stretch>
                  <a:fillRect l="-1851" t="-14583" b="-3229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6393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16"/>
    </mc:Choice>
    <mc:Fallback xmlns="">
      <p:transition spd="slow" advTm="84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25" grpId="0"/>
      <p:bldP spid="26" grpId="0"/>
      <p:bldP spid="27" grpId="0"/>
      <p:bldP spid="28" grpId="0"/>
      <p:bldP spid="30" grpId="0"/>
      <p:bldP spid="33" grpId="0"/>
      <p:bldP spid="34" grpId="0"/>
      <p:bldP spid="35" grpId="0"/>
      <p:bldP spid="37" grpId="0"/>
      <p:bldP spid="38" grpId="0"/>
      <p:bldP spid="39" grpId="0"/>
      <p:bldP spid="23" grpId="0" build="p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 5"/>
          <p:cNvSpPr/>
          <p:nvPr/>
        </p:nvSpPr>
        <p:spPr>
          <a:xfrm>
            <a:off x="447733" y="2291251"/>
            <a:ext cx="2137021" cy="1651914"/>
          </a:xfrm>
          <a:custGeom>
            <a:avLst/>
            <a:gdLst>
              <a:gd name="connsiteX0" fmla="*/ 0 w 1609353"/>
              <a:gd name="connsiteY0" fmla="*/ 160935 h 1651914"/>
              <a:gd name="connsiteX1" fmla="*/ 160935 w 1609353"/>
              <a:gd name="connsiteY1" fmla="*/ 0 h 1651914"/>
              <a:gd name="connsiteX2" fmla="*/ 1448418 w 1609353"/>
              <a:gd name="connsiteY2" fmla="*/ 0 h 1651914"/>
              <a:gd name="connsiteX3" fmla="*/ 1609353 w 1609353"/>
              <a:gd name="connsiteY3" fmla="*/ 160935 h 1651914"/>
              <a:gd name="connsiteX4" fmla="*/ 1609353 w 1609353"/>
              <a:gd name="connsiteY4" fmla="*/ 1490979 h 1651914"/>
              <a:gd name="connsiteX5" fmla="*/ 1448418 w 1609353"/>
              <a:gd name="connsiteY5" fmla="*/ 1651914 h 1651914"/>
              <a:gd name="connsiteX6" fmla="*/ 160935 w 1609353"/>
              <a:gd name="connsiteY6" fmla="*/ 1651914 h 1651914"/>
              <a:gd name="connsiteX7" fmla="*/ 0 w 1609353"/>
              <a:gd name="connsiteY7" fmla="*/ 1490979 h 1651914"/>
              <a:gd name="connsiteX8" fmla="*/ 0 w 1609353"/>
              <a:gd name="connsiteY8" fmla="*/ 160935 h 165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9353" h="1651914">
                <a:moveTo>
                  <a:pt x="0" y="160935"/>
                </a:moveTo>
                <a:cubicBezTo>
                  <a:pt x="0" y="72053"/>
                  <a:pt x="72053" y="0"/>
                  <a:pt x="160935" y="0"/>
                </a:cubicBezTo>
                <a:lnTo>
                  <a:pt x="1448418" y="0"/>
                </a:lnTo>
                <a:cubicBezTo>
                  <a:pt x="1537300" y="0"/>
                  <a:pt x="1609353" y="72053"/>
                  <a:pt x="1609353" y="160935"/>
                </a:cubicBezTo>
                <a:lnTo>
                  <a:pt x="1609353" y="1490979"/>
                </a:lnTo>
                <a:cubicBezTo>
                  <a:pt x="1609353" y="1579861"/>
                  <a:pt x="1537300" y="1651914"/>
                  <a:pt x="1448418" y="1651914"/>
                </a:cubicBezTo>
                <a:lnTo>
                  <a:pt x="160935" y="1651914"/>
                </a:lnTo>
                <a:cubicBezTo>
                  <a:pt x="72053" y="1651914"/>
                  <a:pt x="0" y="1579861"/>
                  <a:pt x="0" y="1490979"/>
                </a:cubicBezTo>
                <a:lnTo>
                  <a:pt x="0" y="16093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566" tIns="58566" rIns="58566" bIns="5856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kern="1200" dirty="0"/>
              <a:t>Matrices particulares</a:t>
            </a:r>
          </a:p>
        </p:txBody>
      </p:sp>
      <p:sp>
        <p:nvSpPr>
          <p:cNvPr id="8" name="Forma libre 7"/>
          <p:cNvSpPr/>
          <p:nvPr/>
        </p:nvSpPr>
        <p:spPr>
          <a:xfrm rot="17667722">
            <a:off x="2265867" y="1730409"/>
            <a:ext cx="1292406" cy="25112"/>
          </a:xfrm>
          <a:custGeom>
            <a:avLst/>
            <a:gdLst>
              <a:gd name="connsiteX0" fmla="*/ 0 w 1292406"/>
              <a:gd name="connsiteY0" fmla="*/ 12556 h 25112"/>
              <a:gd name="connsiteX1" fmla="*/ 1292406 w 1292406"/>
              <a:gd name="connsiteY1" fmla="*/ 12556 h 2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2406" h="25112">
                <a:moveTo>
                  <a:pt x="0" y="12556"/>
                </a:moveTo>
                <a:lnTo>
                  <a:pt x="1292406" y="12556"/>
                </a:lnTo>
              </a:path>
            </a:pathLst>
          </a:custGeom>
          <a:noFill/>
        </p:spPr>
        <p:style>
          <a:lnRef idx="2">
            <a:schemeClr val="accent3">
              <a:tint val="99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9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26593" tIns="-19755" rIns="626592" bIns="-1975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500" kern="1200"/>
          </a:p>
        </p:txBody>
      </p:sp>
      <p:sp>
        <p:nvSpPr>
          <p:cNvPr id="9" name="Forma libre 8"/>
          <p:cNvSpPr/>
          <p:nvPr/>
        </p:nvSpPr>
        <p:spPr>
          <a:xfrm>
            <a:off x="3134527" y="124606"/>
            <a:ext cx="2725435" cy="3619597"/>
          </a:xfrm>
          <a:custGeom>
            <a:avLst/>
            <a:gdLst>
              <a:gd name="connsiteX0" fmla="*/ 0 w 2322683"/>
              <a:gd name="connsiteY0" fmla="*/ 154745 h 1547446"/>
              <a:gd name="connsiteX1" fmla="*/ 154745 w 2322683"/>
              <a:gd name="connsiteY1" fmla="*/ 0 h 1547446"/>
              <a:gd name="connsiteX2" fmla="*/ 2167938 w 2322683"/>
              <a:gd name="connsiteY2" fmla="*/ 0 h 1547446"/>
              <a:gd name="connsiteX3" fmla="*/ 2322683 w 2322683"/>
              <a:gd name="connsiteY3" fmla="*/ 154745 h 1547446"/>
              <a:gd name="connsiteX4" fmla="*/ 2322683 w 2322683"/>
              <a:gd name="connsiteY4" fmla="*/ 1392701 h 1547446"/>
              <a:gd name="connsiteX5" fmla="*/ 2167938 w 2322683"/>
              <a:gd name="connsiteY5" fmla="*/ 1547446 h 1547446"/>
              <a:gd name="connsiteX6" fmla="*/ 154745 w 2322683"/>
              <a:gd name="connsiteY6" fmla="*/ 1547446 h 1547446"/>
              <a:gd name="connsiteX7" fmla="*/ 0 w 2322683"/>
              <a:gd name="connsiteY7" fmla="*/ 1392701 h 1547446"/>
              <a:gd name="connsiteX8" fmla="*/ 0 w 2322683"/>
              <a:gd name="connsiteY8" fmla="*/ 154745 h 154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2683" h="1547446">
                <a:moveTo>
                  <a:pt x="0" y="154745"/>
                </a:moveTo>
                <a:cubicBezTo>
                  <a:pt x="0" y="69282"/>
                  <a:pt x="69282" y="0"/>
                  <a:pt x="154745" y="0"/>
                </a:cubicBezTo>
                <a:lnTo>
                  <a:pt x="2167938" y="0"/>
                </a:lnTo>
                <a:cubicBezTo>
                  <a:pt x="2253401" y="0"/>
                  <a:pt x="2322683" y="69282"/>
                  <a:pt x="2322683" y="154745"/>
                </a:cubicBezTo>
                <a:lnTo>
                  <a:pt x="2322683" y="1392701"/>
                </a:lnTo>
                <a:cubicBezTo>
                  <a:pt x="2322683" y="1478164"/>
                  <a:pt x="2253401" y="1547446"/>
                  <a:pt x="2167938" y="1547446"/>
                </a:cubicBezTo>
                <a:lnTo>
                  <a:pt x="154745" y="1547446"/>
                </a:lnTo>
                <a:cubicBezTo>
                  <a:pt x="69282" y="1547446"/>
                  <a:pt x="0" y="1478164"/>
                  <a:pt x="0" y="1392701"/>
                </a:cubicBezTo>
                <a:lnTo>
                  <a:pt x="0" y="15474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99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9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753" tIns="56753" rIns="56753" bIns="5675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800" b="1" i="0" kern="1200" dirty="0">
                <a:solidFill>
                  <a:schemeClr val="tx1"/>
                </a:solidFill>
                <a:latin typeface="Garamond" panose="02020404030301010803" pitchFamily="18" charset="0"/>
              </a:rPr>
              <a:t>Matrices cuadradas: </a:t>
            </a:r>
          </a:p>
          <a:p>
            <a:pPr lvl="0" algn="ctr" defTabSz="8001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2800" kern="1200" dirty="0">
                <a:solidFill>
                  <a:schemeClr val="tx1"/>
                </a:solidFill>
                <a:latin typeface="Garamond" panose="02020404030301010803" pitchFamily="18" charset="0"/>
              </a:rPr>
              <a:t>Son aquellas que poseen la misma cantidad de filas que de columnas, es decir, de </a:t>
            </a:r>
            <a:r>
              <a:rPr lang="es-AR" sz="2400" kern="1200" dirty="0">
                <a:solidFill>
                  <a:schemeClr val="tx1"/>
                </a:solidFill>
                <a:latin typeface="Garamond" panose="02020404030301010803" pitchFamily="18" charset="0"/>
              </a:rPr>
              <a:t>orden </a:t>
            </a:r>
            <a:r>
              <a:rPr lang="es-AR" sz="2400" kern="1200" dirty="0" err="1">
                <a:solidFill>
                  <a:schemeClr val="tx1"/>
                </a:solidFill>
                <a:latin typeface="Garamond" panose="02020404030301010803" pitchFamily="18" charset="0"/>
              </a:rPr>
              <a:t>nxn</a:t>
            </a:r>
            <a:r>
              <a:rPr lang="es-AR" sz="2800" kern="1200" dirty="0">
                <a:solidFill>
                  <a:schemeClr val="tx1"/>
                </a:solidFill>
                <a:latin typeface="Garamond" panose="02020404030301010803" pitchFamily="18" charset="0"/>
              </a:rPr>
              <a:t>.</a:t>
            </a:r>
            <a:endParaRPr lang="es-ES" sz="2800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Forma libre 9"/>
          <p:cNvSpPr/>
          <p:nvPr/>
        </p:nvSpPr>
        <p:spPr>
          <a:xfrm rot="17773750">
            <a:off x="5561713" y="1121537"/>
            <a:ext cx="888018" cy="454422"/>
          </a:xfrm>
          <a:custGeom>
            <a:avLst/>
            <a:gdLst>
              <a:gd name="connsiteX0" fmla="*/ 0 w 1181544"/>
              <a:gd name="connsiteY0" fmla="*/ 12556 h 25112"/>
              <a:gd name="connsiteX1" fmla="*/ 1181544 w 1181544"/>
              <a:gd name="connsiteY1" fmla="*/ 12556 h 2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544" h="25112">
                <a:moveTo>
                  <a:pt x="0" y="12556"/>
                </a:moveTo>
                <a:lnTo>
                  <a:pt x="1181544" y="12556"/>
                </a:lnTo>
              </a:path>
            </a:pathLst>
          </a:custGeom>
          <a:noFill/>
        </p:spPr>
        <p:style>
          <a:lnRef idx="2">
            <a:schemeClr val="accent3">
              <a:tint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8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3933" tIns="-16982" rIns="573933" bIns="-1698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500" kern="1200"/>
          </a:p>
        </p:txBody>
      </p:sp>
      <p:sp>
        <p:nvSpPr>
          <p:cNvPr id="11" name="Forma libre 10"/>
          <p:cNvSpPr/>
          <p:nvPr/>
        </p:nvSpPr>
        <p:spPr>
          <a:xfrm>
            <a:off x="6192956" y="215900"/>
            <a:ext cx="5783143" cy="1570324"/>
          </a:xfrm>
          <a:custGeom>
            <a:avLst/>
            <a:gdLst>
              <a:gd name="connsiteX0" fmla="*/ 0 w 5097986"/>
              <a:gd name="connsiteY0" fmla="*/ 101794 h 1017936"/>
              <a:gd name="connsiteX1" fmla="*/ 101794 w 5097986"/>
              <a:gd name="connsiteY1" fmla="*/ 0 h 1017936"/>
              <a:gd name="connsiteX2" fmla="*/ 4996192 w 5097986"/>
              <a:gd name="connsiteY2" fmla="*/ 0 h 1017936"/>
              <a:gd name="connsiteX3" fmla="*/ 5097986 w 5097986"/>
              <a:gd name="connsiteY3" fmla="*/ 101794 h 1017936"/>
              <a:gd name="connsiteX4" fmla="*/ 5097986 w 5097986"/>
              <a:gd name="connsiteY4" fmla="*/ 916142 h 1017936"/>
              <a:gd name="connsiteX5" fmla="*/ 4996192 w 5097986"/>
              <a:gd name="connsiteY5" fmla="*/ 1017936 h 1017936"/>
              <a:gd name="connsiteX6" fmla="*/ 101794 w 5097986"/>
              <a:gd name="connsiteY6" fmla="*/ 1017936 h 1017936"/>
              <a:gd name="connsiteX7" fmla="*/ 0 w 5097986"/>
              <a:gd name="connsiteY7" fmla="*/ 916142 h 1017936"/>
              <a:gd name="connsiteX8" fmla="*/ 0 w 5097986"/>
              <a:gd name="connsiteY8" fmla="*/ 101794 h 10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7986" h="1017936">
                <a:moveTo>
                  <a:pt x="0" y="101794"/>
                </a:moveTo>
                <a:cubicBezTo>
                  <a:pt x="0" y="45575"/>
                  <a:pt x="45575" y="0"/>
                  <a:pt x="101794" y="0"/>
                </a:cubicBezTo>
                <a:lnTo>
                  <a:pt x="4996192" y="0"/>
                </a:lnTo>
                <a:cubicBezTo>
                  <a:pt x="5052411" y="0"/>
                  <a:pt x="5097986" y="45575"/>
                  <a:pt x="5097986" y="101794"/>
                </a:cubicBezTo>
                <a:lnTo>
                  <a:pt x="5097986" y="916142"/>
                </a:lnTo>
                <a:cubicBezTo>
                  <a:pt x="5097986" y="972361"/>
                  <a:pt x="5052411" y="1017936"/>
                  <a:pt x="4996192" y="1017936"/>
                </a:cubicBezTo>
                <a:lnTo>
                  <a:pt x="101794" y="1017936"/>
                </a:lnTo>
                <a:cubicBezTo>
                  <a:pt x="45575" y="1017936"/>
                  <a:pt x="0" y="972361"/>
                  <a:pt x="0" y="916142"/>
                </a:cubicBezTo>
                <a:lnTo>
                  <a:pt x="0" y="10179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244" tIns="41244" rIns="41244" bIns="4124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400" b="1" i="0" kern="1200" dirty="0">
                <a:solidFill>
                  <a:schemeClr val="tx1"/>
                </a:solidFill>
                <a:latin typeface="Garamond" panose="02020404030301010803" pitchFamily="18" charset="0"/>
              </a:rPr>
              <a:t>Matriz Diagonal :</a:t>
            </a: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800" kern="1200" dirty="0">
                <a:solidFill>
                  <a:schemeClr val="tx1"/>
                </a:solidFill>
                <a:latin typeface="Garamond" panose="02020404030301010803" pitchFamily="18" charset="0"/>
              </a:rPr>
              <a:t>Son aquellas matrices cuadradas cuyos elementos por encima y por debajo de la diagonal son ceros. </a:t>
            </a:r>
          </a:p>
        </p:txBody>
      </p:sp>
      <p:sp>
        <p:nvSpPr>
          <p:cNvPr id="12" name="Forma libre 11"/>
          <p:cNvSpPr/>
          <p:nvPr/>
        </p:nvSpPr>
        <p:spPr>
          <a:xfrm rot="1103179">
            <a:off x="5775765" y="2388396"/>
            <a:ext cx="565073" cy="25112"/>
          </a:xfrm>
          <a:custGeom>
            <a:avLst/>
            <a:gdLst>
              <a:gd name="connsiteX0" fmla="*/ 0 w 565073"/>
              <a:gd name="connsiteY0" fmla="*/ 12556 h 25112"/>
              <a:gd name="connsiteX1" fmla="*/ 565073 w 565073"/>
              <a:gd name="connsiteY1" fmla="*/ 12556 h 2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5073" h="25112">
                <a:moveTo>
                  <a:pt x="0" y="12556"/>
                </a:moveTo>
                <a:lnTo>
                  <a:pt x="565073" y="12556"/>
                </a:lnTo>
              </a:path>
            </a:pathLst>
          </a:custGeom>
          <a:noFill/>
        </p:spPr>
        <p:style>
          <a:lnRef idx="2">
            <a:schemeClr val="accent3">
              <a:tint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8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1110" tIns="-1571" rIns="281109" bIns="-157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500" kern="1200"/>
          </a:p>
        </p:txBody>
      </p:sp>
      <p:sp>
        <p:nvSpPr>
          <p:cNvPr id="13" name="Forma libre 12"/>
          <p:cNvSpPr/>
          <p:nvPr/>
        </p:nvSpPr>
        <p:spPr>
          <a:xfrm>
            <a:off x="6192956" y="1934405"/>
            <a:ext cx="5783143" cy="1963861"/>
          </a:xfrm>
          <a:custGeom>
            <a:avLst/>
            <a:gdLst>
              <a:gd name="connsiteX0" fmla="*/ 0 w 4785379"/>
              <a:gd name="connsiteY0" fmla="*/ 113907 h 1139068"/>
              <a:gd name="connsiteX1" fmla="*/ 113907 w 4785379"/>
              <a:gd name="connsiteY1" fmla="*/ 0 h 1139068"/>
              <a:gd name="connsiteX2" fmla="*/ 4671472 w 4785379"/>
              <a:gd name="connsiteY2" fmla="*/ 0 h 1139068"/>
              <a:gd name="connsiteX3" fmla="*/ 4785379 w 4785379"/>
              <a:gd name="connsiteY3" fmla="*/ 113907 h 1139068"/>
              <a:gd name="connsiteX4" fmla="*/ 4785379 w 4785379"/>
              <a:gd name="connsiteY4" fmla="*/ 1025161 h 1139068"/>
              <a:gd name="connsiteX5" fmla="*/ 4671472 w 4785379"/>
              <a:gd name="connsiteY5" fmla="*/ 1139068 h 1139068"/>
              <a:gd name="connsiteX6" fmla="*/ 113907 w 4785379"/>
              <a:gd name="connsiteY6" fmla="*/ 1139068 h 1139068"/>
              <a:gd name="connsiteX7" fmla="*/ 0 w 4785379"/>
              <a:gd name="connsiteY7" fmla="*/ 1025161 h 1139068"/>
              <a:gd name="connsiteX8" fmla="*/ 0 w 4785379"/>
              <a:gd name="connsiteY8" fmla="*/ 113907 h 113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5379" h="1139068">
                <a:moveTo>
                  <a:pt x="0" y="113907"/>
                </a:moveTo>
                <a:cubicBezTo>
                  <a:pt x="0" y="50998"/>
                  <a:pt x="50998" y="0"/>
                  <a:pt x="113907" y="0"/>
                </a:cubicBezTo>
                <a:lnTo>
                  <a:pt x="4671472" y="0"/>
                </a:lnTo>
                <a:cubicBezTo>
                  <a:pt x="4734381" y="0"/>
                  <a:pt x="4785379" y="50998"/>
                  <a:pt x="4785379" y="113907"/>
                </a:cubicBezTo>
                <a:lnTo>
                  <a:pt x="4785379" y="1025161"/>
                </a:lnTo>
                <a:cubicBezTo>
                  <a:pt x="4785379" y="1088070"/>
                  <a:pt x="4734381" y="1139068"/>
                  <a:pt x="4671472" y="1139068"/>
                </a:cubicBezTo>
                <a:lnTo>
                  <a:pt x="113907" y="1139068"/>
                </a:lnTo>
                <a:cubicBezTo>
                  <a:pt x="50998" y="1139068"/>
                  <a:pt x="0" y="1088070"/>
                  <a:pt x="0" y="1025161"/>
                </a:cubicBezTo>
                <a:lnTo>
                  <a:pt x="0" y="1139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792" tIns="44792" rIns="44792" bIns="4479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400" b="1" i="0" kern="1200" dirty="0">
                <a:solidFill>
                  <a:schemeClr val="tx1"/>
                </a:solidFill>
                <a:latin typeface="Garamond" panose="02020404030301010803" pitchFamily="18" charset="0"/>
              </a:rPr>
              <a:t>Matriz identidad (</a:t>
            </a:r>
            <a:r>
              <a:rPr lang="es-AR" sz="2400" i="0" kern="1200" dirty="0">
                <a:solidFill>
                  <a:schemeClr val="tx1"/>
                </a:solidFill>
                <a:latin typeface="Garamond" panose="02020404030301010803" pitchFamily="18" charset="0"/>
              </a:rPr>
              <a:t>I): </a:t>
            </a: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800" kern="1200" dirty="0">
                <a:solidFill>
                  <a:schemeClr val="tx1"/>
                </a:solidFill>
                <a:latin typeface="Garamond" panose="02020404030301010803" pitchFamily="18" charset="0"/>
              </a:rPr>
              <a:t>Es una matriz diagonal de relevancia por su rol en varios procedimientos cuyos elementos de la diagonal son unos.</a:t>
            </a:r>
            <a:endParaRPr lang="es-ES" sz="2800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Forma libre 13"/>
          <p:cNvSpPr/>
          <p:nvPr/>
        </p:nvSpPr>
        <p:spPr>
          <a:xfrm rot="4099451">
            <a:off x="5268714" y="3715898"/>
            <a:ext cx="1691478" cy="25112"/>
          </a:xfrm>
          <a:custGeom>
            <a:avLst/>
            <a:gdLst>
              <a:gd name="connsiteX0" fmla="*/ 0 w 1691478"/>
              <a:gd name="connsiteY0" fmla="*/ 12556 h 25112"/>
              <a:gd name="connsiteX1" fmla="*/ 1691478 w 1691478"/>
              <a:gd name="connsiteY1" fmla="*/ 12556 h 2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478" h="25112">
                <a:moveTo>
                  <a:pt x="0" y="12556"/>
                </a:moveTo>
                <a:lnTo>
                  <a:pt x="1691478" y="12556"/>
                </a:lnTo>
              </a:path>
            </a:pathLst>
          </a:custGeom>
          <a:noFill/>
        </p:spPr>
        <p:style>
          <a:lnRef idx="2">
            <a:schemeClr val="accent3">
              <a:tint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8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16151" tIns="-29731" rIns="816153" bIns="-29731" numCol="1" spcCol="1270" anchor="ctr" anchorCtr="0">
            <a:noAutofit/>
          </a:bodyPr>
          <a:lstStyle/>
          <a:p>
            <a:pPr lvl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600" kern="1200"/>
          </a:p>
        </p:txBody>
      </p:sp>
      <p:sp>
        <p:nvSpPr>
          <p:cNvPr id="15" name="Forma libre 14"/>
          <p:cNvSpPr/>
          <p:nvPr/>
        </p:nvSpPr>
        <p:spPr>
          <a:xfrm>
            <a:off x="6192955" y="4046447"/>
            <a:ext cx="5783143" cy="1581149"/>
          </a:xfrm>
          <a:custGeom>
            <a:avLst/>
            <a:gdLst>
              <a:gd name="connsiteX0" fmla="*/ 0 w 4796642"/>
              <a:gd name="connsiteY0" fmla="*/ 109380 h 1093803"/>
              <a:gd name="connsiteX1" fmla="*/ 109380 w 4796642"/>
              <a:gd name="connsiteY1" fmla="*/ 0 h 1093803"/>
              <a:gd name="connsiteX2" fmla="*/ 4687262 w 4796642"/>
              <a:gd name="connsiteY2" fmla="*/ 0 h 1093803"/>
              <a:gd name="connsiteX3" fmla="*/ 4796642 w 4796642"/>
              <a:gd name="connsiteY3" fmla="*/ 109380 h 1093803"/>
              <a:gd name="connsiteX4" fmla="*/ 4796642 w 4796642"/>
              <a:gd name="connsiteY4" fmla="*/ 984423 h 1093803"/>
              <a:gd name="connsiteX5" fmla="*/ 4687262 w 4796642"/>
              <a:gd name="connsiteY5" fmla="*/ 1093803 h 1093803"/>
              <a:gd name="connsiteX6" fmla="*/ 109380 w 4796642"/>
              <a:gd name="connsiteY6" fmla="*/ 1093803 h 1093803"/>
              <a:gd name="connsiteX7" fmla="*/ 0 w 4796642"/>
              <a:gd name="connsiteY7" fmla="*/ 984423 h 1093803"/>
              <a:gd name="connsiteX8" fmla="*/ 0 w 4796642"/>
              <a:gd name="connsiteY8" fmla="*/ 109380 h 109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6642" h="1093803">
                <a:moveTo>
                  <a:pt x="0" y="109380"/>
                </a:moveTo>
                <a:cubicBezTo>
                  <a:pt x="0" y="48971"/>
                  <a:pt x="48971" y="0"/>
                  <a:pt x="109380" y="0"/>
                </a:cubicBezTo>
                <a:lnTo>
                  <a:pt x="4687262" y="0"/>
                </a:lnTo>
                <a:cubicBezTo>
                  <a:pt x="4747671" y="0"/>
                  <a:pt x="4796642" y="48971"/>
                  <a:pt x="4796642" y="109380"/>
                </a:cubicBezTo>
                <a:lnTo>
                  <a:pt x="4796642" y="984423"/>
                </a:lnTo>
                <a:cubicBezTo>
                  <a:pt x="4796642" y="1044832"/>
                  <a:pt x="4747671" y="1093803"/>
                  <a:pt x="4687262" y="1093803"/>
                </a:cubicBezTo>
                <a:lnTo>
                  <a:pt x="109380" y="1093803"/>
                </a:lnTo>
                <a:cubicBezTo>
                  <a:pt x="48971" y="1093803"/>
                  <a:pt x="0" y="1044832"/>
                  <a:pt x="0" y="984423"/>
                </a:cubicBezTo>
                <a:lnTo>
                  <a:pt x="0" y="1093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466" tIns="43466" rIns="43466" bIns="4346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800" b="1" i="0" kern="1200" dirty="0">
                <a:solidFill>
                  <a:schemeClr val="tx1"/>
                </a:solidFill>
                <a:latin typeface="Garamond" panose="02020404030301010803" pitchFamily="18" charset="0"/>
              </a:rPr>
              <a:t>Matrices simétricas:</a:t>
            </a: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800" kern="1200" dirty="0">
                <a:solidFill>
                  <a:schemeClr val="tx1"/>
                </a:solidFill>
                <a:latin typeface="Garamond" panose="02020404030301010803" pitchFamily="18" charset="0"/>
              </a:rPr>
              <a:t>Son aquellas matrices cuadradas que al hallar la traspuesta se obtiene la misma matriz.</a:t>
            </a:r>
          </a:p>
        </p:txBody>
      </p:sp>
      <p:sp>
        <p:nvSpPr>
          <p:cNvPr id="16" name="Forma libre 15"/>
          <p:cNvSpPr/>
          <p:nvPr/>
        </p:nvSpPr>
        <p:spPr>
          <a:xfrm rot="3862295">
            <a:off x="2255295" y="4268475"/>
            <a:ext cx="1425472" cy="25112"/>
          </a:xfrm>
          <a:custGeom>
            <a:avLst/>
            <a:gdLst>
              <a:gd name="connsiteX0" fmla="*/ 0 w 1425472"/>
              <a:gd name="connsiteY0" fmla="*/ 12556 h 25112"/>
              <a:gd name="connsiteX1" fmla="*/ 1425472 w 1425472"/>
              <a:gd name="connsiteY1" fmla="*/ 12556 h 2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5472" h="25112">
                <a:moveTo>
                  <a:pt x="0" y="12556"/>
                </a:moveTo>
                <a:lnTo>
                  <a:pt x="1425472" y="12556"/>
                </a:lnTo>
              </a:path>
            </a:pathLst>
          </a:custGeom>
          <a:noFill/>
        </p:spPr>
        <p:style>
          <a:lnRef idx="2">
            <a:schemeClr val="accent3">
              <a:tint val="99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9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9800" tIns="-23081" rIns="689798" bIns="-2308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500" kern="1200"/>
          </a:p>
        </p:txBody>
      </p:sp>
      <p:sp>
        <p:nvSpPr>
          <p:cNvPr id="17" name="Forma libre 16"/>
          <p:cNvSpPr/>
          <p:nvPr/>
        </p:nvSpPr>
        <p:spPr>
          <a:xfrm>
            <a:off x="3028117" y="3760981"/>
            <a:ext cx="2938253" cy="2336197"/>
          </a:xfrm>
          <a:custGeom>
            <a:avLst/>
            <a:gdLst>
              <a:gd name="connsiteX0" fmla="*/ 0 w 2422886"/>
              <a:gd name="connsiteY0" fmla="*/ 191949 h 1919485"/>
              <a:gd name="connsiteX1" fmla="*/ 191949 w 2422886"/>
              <a:gd name="connsiteY1" fmla="*/ 0 h 1919485"/>
              <a:gd name="connsiteX2" fmla="*/ 2230938 w 2422886"/>
              <a:gd name="connsiteY2" fmla="*/ 0 h 1919485"/>
              <a:gd name="connsiteX3" fmla="*/ 2422887 w 2422886"/>
              <a:gd name="connsiteY3" fmla="*/ 191949 h 1919485"/>
              <a:gd name="connsiteX4" fmla="*/ 2422886 w 2422886"/>
              <a:gd name="connsiteY4" fmla="*/ 1727537 h 1919485"/>
              <a:gd name="connsiteX5" fmla="*/ 2230937 w 2422886"/>
              <a:gd name="connsiteY5" fmla="*/ 1919486 h 1919485"/>
              <a:gd name="connsiteX6" fmla="*/ 191949 w 2422886"/>
              <a:gd name="connsiteY6" fmla="*/ 1919485 h 1919485"/>
              <a:gd name="connsiteX7" fmla="*/ 0 w 2422886"/>
              <a:gd name="connsiteY7" fmla="*/ 1727536 h 1919485"/>
              <a:gd name="connsiteX8" fmla="*/ 0 w 2422886"/>
              <a:gd name="connsiteY8" fmla="*/ 191949 h 191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2886" h="1919485">
                <a:moveTo>
                  <a:pt x="0" y="191949"/>
                </a:moveTo>
                <a:cubicBezTo>
                  <a:pt x="0" y="85938"/>
                  <a:pt x="85938" y="0"/>
                  <a:pt x="191949" y="0"/>
                </a:cubicBezTo>
                <a:lnTo>
                  <a:pt x="2230938" y="0"/>
                </a:lnTo>
                <a:cubicBezTo>
                  <a:pt x="2336949" y="0"/>
                  <a:pt x="2422887" y="85938"/>
                  <a:pt x="2422887" y="191949"/>
                </a:cubicBezTo>
                <a:cubicBezTo>
                  <a:pt x="2422887" y="703812"/>
                  <a:pt x="2422886" y="1215674"/>
                  <a:pt x="2422886" y="1727537"/>
                </a:cubicBezTo>
                <a:cubicBezTo>
                  <a:pt x="2422886" y="1833548"/>
                  <a:pt x="2336948" y="1919486"/>
                  <a:pt x="2230937" y="1919486"/>
                </a:cubicBezTo>
                <a:lnTo>
                  <a:pt x="191949" y="1919485"/>
                </a:lnTo>
                <a:cubicBezTo>
                  <a:pt x="85938" y="1919485"/>
                  <a:pt x="0" y="1833547"/>
                  <a:pt x="0" y="1727536"/>
                </a:cubicBezTo>
                <a:lnTo>
                  <a:pt x="0" y="1919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99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9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7650" tIns="67650" rIns="67650" bIns="6765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800" b="1" i="0" kern="1200" dirty="0">
                <a:solidFill>
                  <a:schemeClr val="tx1"/>
                </a:solidFill>
                <a:latin typeface="Garamond" panose="02020404030301010803" pitchFamily="18" charset="0"/>
              </a:rPr>
              <a:t>Matrices nulas: </a:t>
            </a: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2800" kern="1200" dirty="0">
                <a:solidFill>
                  <a:schemeClr val="tx1"/>
                </a:solidFill>
                <a:latin typeface="Garamond" panose="02020404030301010803" pitchFamily="18" charset="0"/>
              </a:rPr>
              <a:t>Son aquellas matrices cuyos elementos son todos ceros</a:t>
            </a: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600" kern="1200" dirty="0">
              <a:latin typeface="Garamond" panose="02020404030301010803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196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49"/>
    </mc:Choice>
    <mc:Fallback xmlns="">
      <p:transition spd="slow" advTm="87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6059" y="358940"/>
            <a:ext cx="9038680" cy="523719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r>
              <a:rPr lang="es-AR" sz="2800" b="1" dirty="0">
                <a:latin typeface="Garamond" panose="02020404030301010803" pitchFamily="18" charset="0"/>
              </a:rPr>
              <a:t>Determinante de una matriz cuadrada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1031152" y="1524281"/>
                <a:ext cx="8224999" cy="770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800" dirty="0">
                    <a:latin typeface="Garamond" panose="02020404030301010803" pitchFamily="18" charset="0"/>
                  </a:rPr>
                  <a:t>Ejemplo 1)</a:t>
                </a:r>
                <a:r>
                  <a:rPr lang="es-AR" sz="2400" dirty="0"/>
                  <a:t>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A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</m:mr>
                        </m:m>
                      </m:e>
                    </m:d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𝐷𝑒𝑡</m:t>
                        </m:r>
                      </m:e>
                      <m:sub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A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−2∙0=</m:t>
                    </m:r>
                    <m:f>
                      <m:fPr>
                        <m:ctrlP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s-AR" sz="240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52" y="1524281"/>
                <a:ext cx="8224999" cy="770404"/>
              </a:xfrm>
              <a:prstGeom prst="rect">
                <a:avLst/>
              </a:prstGeom>
              <a:blipFill>
                <a:blip r:embed="rId5"/>
                <a:stretch>
                  <a:fillRect l="-1483" b="-476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/>
          <p:cNvSpPr txBox="1"/>
          <p:nvPr/>
        </p:nvSpPr>
        <p:spPr>
          <a:xfrm>
            <a:off x="2451652" y="2693083"/>
            <a:ext cx="6804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sz="2400" dirty="0" err="1"/>
              <a:t>Det</a:t>
            </a:r>
            <a:r>
              <a:rPr lang="es-AR" sz="2400" dirty="0"/>
              <a:t> (M) ≠0 </a:t>
            </a:r>
            <a:r>
              <a:rPr lang="es-AR" sz="2400" dirty="0">
                <a:sym typeface="Symbol" panose="05050102010706020507" pitchFamily="18" charset="2"/>
              </a:rPr>
              <a:t> </a:t>
            </a:r>
            <a:r>
              <a:rPr lang="es-AR" sz="2400" dirty="0"/>
              <a:t>M es Regular, admite inversa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1031152" y="3332443"/>
                <a:ext cx="8306889" cy="777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AR" sz="2400" dirty="0">
                    <a:latin typeface="Garamond" panose="02020404030301010803" pitchFamily="18" charset="0"/>
                  </a:rPr>
                  <a:t>Ejemplo 2)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A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A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A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</m:mr>
                        </m:m>
                      </m:e>
                    </m:d>
                    <m:r>
                      <a:rPr lang="es-A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A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𝐷𝑒𝑡</m:t>
                        </m:r>
                      </m:e>
                      <m:sub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A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A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s-A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s-A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s-A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A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A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A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A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A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s-AR" sz="2400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52" y="3332443"/>
                <a:ext cx="8306889" cy="777905"/>
              </a:xfrm>
              <a:prstGeom prst="rect">
                <a:avLst/>
              </a:prstGeom>
              <a:blipFill>
                <a:blip r:embed="rId6"/>
                <a:stretch>
                  <a:fillRect l="-110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adroTexto 28"/>
          <p:cNvSpPr txBox="1"/>
          <p:nvPr/>
        </p:nvSpPr>
        <p:spPr>
          <a:xfrm>
            <a:off x="2823883" y="4486852"/>
            <a:ext cx="711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 </a:t>
            </a:r>
            <a:r>
              <a:rPr lang="es-AR" sz="2400" dirty="0" err="1"/>
              <a:t>Det</a:t>
            </a:r>
            <a:r>
              <a:rPr lang="es-AR" sz="2400" dirty="0"/>
              <a:t> (N) = 0 </a:t>
            </a:r>
            <a:r>
              <a:rPr lang="es-AR" sz="2400" dirty="0">
                <a:sym typeface="Symbol" panose="05050102010706020507" pitchFamily="18" charset="2"/>
              </a:rPr>
              <a:t> N</a:t>
            </a:r>
            <a:r>
              <a:rPr lang="es-AR" sz="2400" dirty="0"/>
              <a:t> es Singular,  no admite inversa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169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67"/>
    </mc:Choice>
    <mc:Fallback xmlns="">
      <p:transition spd="slow" advTm="83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2" grpId="0"/>
      <p:bldP spid="8" grpId="0"/>
      <p:bldP spid="9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89540" y="598312"/>
            <a:ext cx="8911687" cy="59509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s-AR" sz="2800" b="1" dirty="0">
                <a:latin typeface="Garamond" panose="02020404030301010803" pitchFamily="18" charset="0"/>
              </a:rPr>
              <a:t>CAPÍTULO 2: MATRICES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18618" y="1206207"/>
            <a:ext cx="108535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u="sng" dirty="0">
                <a:latin typeface="Garamond" panose="02020404030301010803" pitchFamily="18" charset="0"/>
              </a:rPr>
              <a:t>Inversa de una matriz cuadrada</a:t>
            </a:r>
            <a:endParaRPr lang="es-AR" sz="3200" u="sng" dirty="0">
              <a:latin typeface="Garamond" panose="02020404030301010803" pitchFamily="18" charset="0"/>
            </a:endParaRPr>
          </a:p>
          <a:p>
            <a:r>
              <a:rPr lang="es-AR" sz="2800" dirty="0">
                <a:latin typeface="Garamond" panose="02020404030301010803" pitchFamily="18" charset="0"/>
              </a:rPr>
              <a:t>Si una matriz </a:t>
            </a:r>
            <a:r>
              <a:rPr lang="es-AR" sz="2800" b="1" dirty="0">
                <a:latin typeface="Garamond" panose="02020404030301010803" pitchFamily="18" charset="0"/>
              </a:rPr>
              <a:t>posee</a:t>
            </a:r>
            <a:r>
              <a:rPr lang="es-AR" sz="2800" dirty="0">
                <a:latin typeface="Garamond" panose="02020404030301010803" pitchFamily="18" charset="0"/>
              </a:rPr>
              <a:t> inversa se dice que esta es </a:t>
            </a:r>
            <a:r>
              <a:rPr lang="es-AR" sz="2800" i="1" dirty="0">
                <a:latin typeface="Garamond" panose="02020404030301010803" pitchFamily="18" charset="0"/>
              </a:rPr>
              <a:t>regular,</a:t>
            </a:r>
            <a:r>
              <a:rPr lang="es-AR" sz="2800" dirty="0">
                <a:latin typeface="Garamond" panose="02020404030301010803" pitchFamily="18" charset="0"/>
              </a:rPr>
              <a:t> en caso contrario es </a:t>
            </a:r>
            <a:r>
              <a:rPr lang="es-AR" sz="2800" i="1" dirty="0">
                <a:latin typeface="Garamond" panose="02020404030301010803" pitchFamily="18" charset="0"/>
              </a:rPr>
              <a:t>singular.</a:t>
            </a:r>
            <a:endParaRPr lang="es-AR" sz="2800" dirty="0">
              <a:latin typeface="Garamond" panose="02020404030301010803" pitchFamily="18" charset="0"/>
            </a:endParaRPr>
          </a:p>
          <a:p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6528153" y="1206207"/>
                <a:ext cx="1016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A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53" y="1206207"/>
                <a:ext cx="101600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/>
          <p:cNvSpPr txBox="1"/>
          <p:nvPr/>
        </p:nvSpPr>
        <p:spPr>
          <a:xfrm>
            <a:off x="1889540" y="2834095"/>
            <a:ext cx="927722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latin typeface="Garamond" panose="02020404030301010803" pitchFamily="18" charset="0"/>
              </a:rPr>
              <a:t>Algunas propiedades:</a:t>
            </a:r>
            <a:endParaRPr lang="es-AR" sz="3200" dirty="0">
              <a:latin typeface="Garamond" panose="02020404030301010803" pitchFamily="18" charset="0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3200" i="1" dirty="0">
                <a:latin typeface="Garamond" panose="02020404030301010803" pitchFamily="18" charset="0"/>
              </a:rPr>
              <a:t>(A</a:t>
            </a:r>
            <a:r>
              <a:rPr lang="es-AR" sz="3200" i="1" baseline="30000" dirty="0">
                <a:latin typeface="Garamond" panose="02020404030301010803" pitchFamily="18" charset="0"/>
              </a:rPr>
              <a:t>-1</a:t>
            </a:r>
            <a:r>
              <a:rPr lang="es-AR" sz="3200" i="1" dirty="0">
                <a:latin typeface="Garamond" panose="02020404030301010803" pitchFamily="18" charset="0"/>
              </a:rPr>
              <a:t>)</a:t>
            </a:r>
            <a:r>
              <a:rPr lang="es-AR" sz="3200" i="1" baseline="30000" dirty="0">
                <a:latin typeface="Garamond" panose="02020404030301010803" pitchFamily="18" charset="0"/>
              </a:rPr>
              <a:t>-1</a:t>
            </a:r>
            <a:r>
              <a:rPr lang="es-AR" sz="3200" dirty="0">
                <a:latin typeface="Garamond" panose="02020404030301010803" pitchFamily="18" charset="0"/>
              </a:rPr>
              <a:t> = </a:t>
            </a:r>
            <a:r>
              <a:rPr lang="es-AR" sz="3200" i="1" dirty="0">
                <a:latin typeface="Garamond" panose="02020404030301010803" pitchFamily="18" charset="0"/>
              </a:rPr>
              <a:t>A</a:t>
            </a:r>
            <a:endParaRPr lang="es-AR" sz="3200" dirty="0">
              <a:latin typeface="Garamond" panose="02020404030301010803" pitchFamily="18" charset="0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3200" dirty="0">
                <a:latin typeface="Garamond" panose="02020404030301010803" pitchFamily="18" charset="0"/>
              </a:rPr>
              <a:t>Si A es regular posee una </a:t>
            </a:r>
            <a:r>
              <a:rPr lang="es-AR" sz="3200" b="1" dirty="0">
                <a:latin typeface="Garamond" panose="02020404030301010803" pitchFamily="18" charset="0"/>
              </a:rPr>
              <a:t>única</a:t>
            </a:r>
            <a:r>
              <a:rPr lang="es-AR" sz="3200" dirty="0">
                <a:latin typeface="Garamond" panose="02020404030301010803" pitchFamily="18" charset="0"/>
              </a:rPr>
              <a:t> inversa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3200" i="1" dirty="0" err="1">
                <a:latin typeface="Garamond" panose="02020404030301010803" pitchFamily="18" charset="0"/>
              </a:rPr>
              <a:t>det</a:t>
            </a:r>
            <a:r>
              <a:rPr lang="es-AR" sz="3200" i="1" dirty="0">
                <a:latin typeface="Garamond" panose="02020404030301010803" pitchFamily="18" charset="0"/>
              </a:rPr>
              <a:t> (A) ≠0</a:t>
            </a:r>
            <a:r>
              <a:rPr lang="es-AR" sz="3200" dirty="0">
                <a:latin typeface="Garamond" panose="02020404030301010803" pitchFamily="18" charset="0"/>
              </a:rPr>
              <a:t> si y sólo si </a:t>
            </a:r>
            <a:r>
              <a:rPr lang="es-AR" sz="3200" i="1" dirty="0">
                <a:latin typeface="Garamond" panose="02020404030301010803" pitchFamily="18" charset="0"/>
              </a:rPr>
              <a:t>A</a:t>
            </a:r>
            <a:r>
              <a:rPr lang="es-AR" sz="3200" dirty="0">
                <a:latin typeface="Garamond" panose="02020404030301010803" pitchFamily="18" charset="0"/>
              </a:rPr>
              <a:t> es regular</a:t>
            </a:r>
          </a:p>
          <a:p>
            <a:endParaRPr lang="es-AR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868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56"/>
    </mc:Choice>
    <mc:Fallback xmlns="">
      <p:transition spd="slow" advTm="39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6|1.3|31.2|10.2|1.1|3.6|4.3|0.7|27.6|6.7|1.4|10.5|1.1|1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2.2|16.4|3.4|2.9|2.2|2.1|12.2|9.2|2.9|4.3|32.9|2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1|19.8|3.1|1.4|1.6|0.5|4.9|1.7|1.2|1.1|2.7|7.5|5.4|1.3|0.9|4.8|1.4|1.2|0.5|7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2.7|0.5|10.9|0.5|5|1.2|32|0.4|22.9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3.2|37.8|18.3|1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|4.4|1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9|14.7|14.8|34|21.9|112.2|1.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Evento principal</Template>
  <TotalTime>5146</TotalTime>
  <Words>448</Words>
  <Application>Microsoft Office PowerPoint</Application>
  <PresentationFormat>Panorámica</PresentationFormat>
  <Paragraphs>82</Paragraphs>
  <Slides>12</Slides>
  <Notes>0</Notes>
  <HiddenSlides>0</HiddenSlides>
  <MMClips>8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</vt:lpstr>
      <vt:lpstr>Calibri</vt:lpstr>
      <vt:lpstr>Cambria Math</vt:lpstr>
      <vt:lpstr>Garamond</vt:lpstr>
      <vt:lpstr>Impact</vt:lpstr>
      <vt:lpstr>Symbol</vt:lpstr>
      <vt:lpstr>Wingdings 3</vt:lpstr>
      <vt:lpstr>Evento principal</vt:lpstr>
      <vt:lpstr>Microsoft Editor de ecuaciones 3.0</vt:lpstr>
      <vt:lpstr>CAPÍTULO 2: MATRICES</vt:lpstr>
      <vt:lpstr>Presentación de PowerPoint</vt:lpstr>
      <vt:lpstr>CAPÍTULO 2: MATRICES</vt:lpstr>
      <vt:lpstr>Presentación de PowerPoint</vt:lpstr>
      <vt:lpstr>Igualdad de matrices</vt:lpstr>
      <vt:lpstr>Multiplicación de matrices</vt:lpstr>
      <vt:lpstr>Presentación de PowerPoint</vt:lpstr>
      <vt:lpstr>Determinante de una matriz cuadrada </vt:lpstr>
      <vt:lpstr>CAPÍTULO 2: MATRICES</vt:lpstr>
      <vt:lpstr>CAPÍTULO 2: MATRICES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1</dc:title>
  <dc:creator>ana maría patricia castro</dc:creator>
  <cp:lastModifiedBy>maria teresa brizzi</cp:lastModifiedBy>
  <cp:revision>60</cp:revision>
  <dcterms:created xsi:type="dcterms:W3CDTF">2020-03-28T21:28:38Z</dcterms:created>
  <dcterms:modified xsi:type="dcterms:W3CDTF">2023-08-14T18:06:03Z</dcterms:modified>
</cp:coreProperties>
</file>